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2"/>
  </p:notesMasterIdLst>
  <p:sldIdLst>
    <p:sldId id="256" r:id="rId5"/>
    <p:sldId id="375" r:id="rId6"/>
    <p:sldId id="374" r:id="rId7"/>
    <p:sldId id="323" r:id="rId8"/>
    <p:sldId id="328" r:id="rId9"/>
    <p:sldId id="390" r:id="rId10"/>
    <p:sldId id="391" r:id="rId11"/>
    <p:sldId id="392" r:id="rId12"/>
    <p:sldId id="394" r:id="rId13"/>
    <p:sldId id="393" r:id="rId14"/>
    <p:sldId id="395" r:id="rId15"/>
    <p:sldId id="396" r:id="rId16"/>
    <p:sldId id="388" r:id="rId17"/>
    <p:sldId id="324" r:id="rId18"/>
    <p:sldId id="397" r:id="rId19"/>
    <p:sldId id="389" r:id="rId20"/>
    <p:sldId id="398" r:id="rId21"/>
  </p:sldIdLst>
  <p:sldSz cx="12192000" cy="6858000"/>
  <p:notesSz cx="6858000" cy="9144000"/>
  <p:embeddedFontLst>
    <p:embeddedFont>
      <p:font typeface="Integral CF Bold" pitchFamily="2" charset="77"/>
      <p:bold r:id="rId23"/>
    </p:embeddedFont>
    <p:embeddedFont>
      <p:font typeface="ITFDEVANAGARI-BOOK" panose="02000000000000000000" pitchFamily="2" charset="0"/>
      <p:regular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80137"/>
  </p:normalViewPr>
  <p:slideViewPr>
    <p:cSldViewPr snapToGrid="0">
      <p:cViewPr varScale="1">
        <p:scale>
          <a:sx n="100" d="100"/>
          <a:sy n="100" d="100"/>
        </p:scale>
        <p:origin x="1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232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542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8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31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06/03/2025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30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D373E-4695-995F-5F4C-DC6645389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0077" y="868359"/>
            <a:ext cx="7772400" cy="3937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419698" y="1682726"/>
            <a:ext cx="276734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Average causal effect with confounding</a:t>
            </a:r>
          </a:p>
        </p:txBody>
      </p:sp>
    </p:spTree>
    <p:extLst>
      <p:ext uri="{BB962C8B-B14F-4D97-AF65-F5344CB8AC3E}">
        <p14:creationId xmlns:p14="http://schemas.microsoft.com/office/powerpoint/2010/main" val="107907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013788" y="1200370"/>
            <a:ext cx="8374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about mediators? What do I do?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5156-2C62-0476-5A1B-FEA84A38740E}"/>
              </a:ext>
            </a:extLst>
          </p:cNvPr>
          <p:cNvSpPr txBox="1"/>
          <p:nvPr/>
        </p:nvSpPr>
        <p:spPr>
          <a:xfrm>
            <a:off x="1411121" y="2099940"/>
            <a:ext cx="941775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Workplace Policies as a Mediator for Employee Well-Being:</a:t>
            </a:r>
          </a:p>
          <a:p>
            <a:endParaRPr lang="en-US" dirty="0"/>
          </a:p>
          <a:p>
            <a:r>
              <a:rPr lang="en-US" b="1" dirty="0"/>
              <a:t>Independent Variable (X): </a:t>
            </a:r>
            <a:r>
              <a:rPr lang="en-US" dirty="0"/>
              <a:t>Implementation of workplace policies to reduce stress.</a:t>
            </a:r>
            <a:br>
              <a:rPr lang="en-US" dirty="0"/>
            </a:br>
            <a:endParaRPr lang="en-US" b="1" dirty="0"/>
          </a:p>
          <a:p>
            <a:r>
              <a:rPr lang="en-US" b="1" dirty="0"/>
              <a:t>Mediator (M): </a:t>
            </a:r>
            <a:r>
              <a:rPr lang="en-US" dirty="0"/>
              <a:t>Employee satisfaction with work-life balance.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Dependent Variable (Y): </a:t>
            </a:r>
            <a:r>
              <a:rPr lang="en-US" dirty="0"/>
              <a:t>Employee well-being and job performance.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implementation of stress-reducing workplace policies (X) may affect employee well-being (Y) through the mediator of employee satisfaction with work-life balance (M). This mediator helps explain how the policies influence employee outcomes.</a:t>
            </a:r>
          </a:p>
        </p:txBody>
      </p:sp>
    </p:spTree>
    <p:extLst>
      <p:ext uri="{BB962C8B-B14F-4D97-AF65-F5344CB8AC3E}">
        <p14:creationId xmlns:p14="http://schemas.microsoft.com/office/powerpoint/2010/main" val="28198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908544" y="744749"/>
            <a:ext cx="83749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8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Ultimately, leave them alone!</a:t>
            </a:r>
          </a:p>
        </p:txBody>
      </p:sp>
    </p:spTree>
    <p:extLst>
      <p:ext uri="{BB962C8B-B14F-4D97-AF65-F5344CB8AC3E}">
        <p14:creationId xmlns:p14="http://schemas.microsoft.com/office/powerpoint/2010/main" val="381369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 1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48510" y="374366"/>
            <a:ext cx="59691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each session…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1: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Foundations of Causality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Pearl’s Ladder of Causality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A46FD7-5077-C363-76CB-1EE4285D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5458" y="1390058"/>
            <a:ext cx="7772400" cy="3858793"/>
          </a:xfrm>
          <a:prstGeom prst="rect">
            <a:avLst/>
          </a:prstGeom>
        </p:spPr>
      </p:pic>
      <p:pic>
        <p:nvPicPr>
          <p:cNvPr id="4" name="Picture 3" descr="A diagram of a ladder with different stages of development&#10;&#10;Description automatically generated with medium confidence">
            <a:extLst>
              <a:ext uri="{FF2B5EF4-FFF2-40B4-BE49-F238E27FC236}">
                <a16:creationId xmlns:a16="http://schemas.microsoft.com/office/drawing/2014/main" id="{0DC986D3-2C23-C058-3FA6-646C23A205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32" y="1610432"/>
            <a:ext cx="2217332" cy="31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Smoking in the multiverse of madness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34384-5FE7-6BAA-6F4B-50A5FF174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983" y="2175784"/>
            <a:ext cx="6624034" cy="299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calculate the average causal effect?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3E891C-DD23-1C4A-E1BC-1FE039A39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7402" y="1884077"/>
            <a:ext cx="6153869" cy="334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76A3C-6FB2-BCB3-F08A-B81FBFE65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961" y="1128867"/>
            <a:ext cx="9686751" cy="423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2338526" y="1013414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Well…how do we deal with confounding in general?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FF80DF-6B09-6D15-3D96-3147B3A71490}"/>
              </a:ext>
            </a:extLst>
          </p:cNvPr>
          <p:cNvSpPr txBox="1"/>
          <p:nvPr/>
        </p:nvSpPr>
        <p:spPr>
          <a:xfrm>
            <a:off x="2695903" y="3298008"/>
            <a:ext cx="68001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Randomisation / Study Design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latin typeface="Menlo" panose="020B0609030804020204" pitchFamily="49" charset="0"/>
              </a:rPr>
              <a:t>Matching / Accounting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Instrumental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Props1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662</Words>
  <Application>Microsoft Macintosh PowerPoint</Application>
  <PresentationFormat>Widescreen</PresentationFormat>
  <Paragraphs>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Menlo</vt:lpstr>
      <vt:lpstr>Calibri</vt:lpstr>
      <vt:lpstr>-apple-system</vt:lpstr>
      <vt:lpstr>ITFDEVANAGARI-BOOK</vt:lpstr>
      <vt:lpstr>Calibri Light</vt:lpstr>
      <vt:lpstr>Arial</vt:lpstr>
      <vt:lpstr>Source Sans Pro</vt:lpstr>
      <vt:lpstr>Integral CF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13</cp:revision>
  <dcterms:created xsi:type="dcterms:W3CDTF">2020-12-14T07:57:59Z</dcterms:created>
  <dcterms:modified xsi:type="dcterms:W3CDTF">2025-03-06T16:13:35Z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